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7" r:id="rId6"/>
    <p:sldId id="268" r:id="rId7"/>
    <p:sldId id="262" r:id="rId8"/>
    <p:sldId id="271" r:id="rId9"/>
    <p:sldId id="263" r:id="rId10"/>
    <p:sldId id="270" r:id="rId11"/>
    <p:sldId id="264" r:id="rId12"/>
    <p:sldId id="272" r:id="rId13"/>
    <p:sldId id="265" r:id="rId14"/>
    <p:sldId id="273" r:id="rId15"/>
    <p:sldId id="274" r:id="rId16"/>
    <p:sldId id="27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6152" autoAdjust="0"/>
  </p:normalViewPr>
  <p:slideViewPr>
    <p:cSldViewPr snapToGrid="0" snapToObjects="1">
      <p:cViewPr varScale="1">
        <p:scale>
          <a:sx n="112" d="100"/>
          <a:sy n="112" d="100"/>
        </p:scale>
        <p:origin x="21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56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8253B-DFF5-314A-9D3C-AA78B6EDBBC2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A68FB-B93E-C548-AD5D-9D84DA70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8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1928D-42A3-CF43-90CB-10B7B8F468DB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0377-3297-994A-A89B-ED80BA5E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7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6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Cert, Class Sal &amp; Ben %  + Contracted Salaries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----- Meeting Notes </a:t>
            </a:r>
            <a:r>
              <a:rPr lang="en-US" dirty="0" smtClean="0"/>
              <a:t>-</a:t>
            </a:r>
            <a:endParaRPr lang="en-US" dirty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24,348,255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Salaries/Benefits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1,579,853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Supplies/Materials</a:t>
            </a:r>
          </a:p>
          <a:p>
            <a:r>
              <a:rPr lang="en-US" dirty="0" smtClean="0"/>
              <a:t> 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3,536,843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Purchased Services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77,145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48,545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 Purchases</a:t>
            </a:r>
            <a:r>
              <a:rPr lang="en-US" dirty="0" smtClean="0"/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29,590,641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2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</a:p>
          <a:p>
            <a:r>
              <a:rPr lang="en-US" dirty="0" smtClean="0"/>
              <a:t>  State Match</a:t>
            </a:r>
          </a:p>
          <a:p>
            <a:r>
              <a:rPr lang="en-US" baseline="0" dirty="0" smtClean="0"/>
              <a:t>  Op Transfer</a:t>
            </a:r>
          </a:p>
          <a:p>
            <a:r>
              <a:rPr lang="en-US" baseline="0" dirty="0" smtClean="0"/>
              <a:t>  Bond Sale</a:t>
            </a:r>
          </a:p>
          <a:p>
            <a:r>
              <a:rPr lang="en-US" baseline="0" dirty="0" smtClean="0"/>
              <a:t>  Ending F.B.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08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5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Bot _________  Buses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K-12 0.80% </a:t>
            </a:r>
            <a:r>
              <a:rPr lang="en-US" dirty="0" err="1" smtClean="0"/>
              <a:t>incr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CIS</a:t>
            </a:r>
            <a:r>
              <a:rPr lang="en-US" baseline="0" dirty="0" smtClean="0"/>
              <a:t>.  .500. </a:t>
            </a:r>
            <a:r>
              <a:rPr lang="en-US" baseline="0" dirty="0" err="1" smtClean="0"/>
              <a:t>Cnlsr</a:t>
            </a:r>
            <a:r>
              <a:rPr lang="en-US" baseline="0" dirty="0" smtClean="0"/>
              <a:t>.          Must have hired a few after Oct 1</a:t>
            </a:r>
            <a:r>
              <a:rPr lang="en-US" baseline="30000" dirty="0" smtClean="0"/>
              <a:t>st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       2.400 </a:t>
            </a:r>
            <a:r>
              <a:rPr lang="en-US" baseline="0" dirty="0" err="1" smtClean="0"/>
              <a:t>Tchrs</a:t>
            </a:r>
            <a:r>
              <a:rPr lang="en-US" baseline="0" dirty="0" smtClean="0"/>
              <a:t>. 01</a:t>
            </a:r>
          </a:p>
          <a:p>
            <a:r>
              <a:rPr lang="en-US" baseline="0" dirty="0" smtClean="0"/>
              <a:t>          .300 </a:t>
            </a:r>
            <a:r>
              <a:rPr lang="en-US" baseline="0" dirty="0" err="1" smtClean="0"/>
              <a:t>Tcher</a:t>
            </a:r>
            <a:r>
              <a:rPr lang="en-US" baseline="0" dirty="0" smtClean="0"/>
              <a:t>. 51</a:t>
            </a:r>
          </a:p>
          <a:p>
            <a:r>
              <a:rPr lang="en-US" baseline="0" dirty="0" smtClean="0"/>
              <a:t>          .600. </a:t>
            </a:r>
            <a:r>
              <a:rPr lang="en-US" baseline="0" dirty="0" err="1" smtClean="0"/>
              <a:t>Tchr</a:t>
            </a:r>
            <a:r>
              <a:rPr lang="en-US" baseline="0" dirty="0" smtClean="0"/>
              <a:t>  52</a:t>
            </a:r>
          </a:p>
          <a:p>
            <a:r>
              <a:rPr lang="en-US" baseline="0" dirty="0" smtClean="0"/>
              <a:t>        3.800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6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Attributable</a:t>
            </a:r>
            <a:r>
              <a:rPr lang="en-US" baseline="0" dirty="0" smtClean="0"/>
              <a:t> to FB reductions    $263,712 less than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Attributable</a:t>
            </a:r>
            <a:r>
              <a:rPr lang="en-US" baseline="0" dirty="0" smtClean="0"/>
              <a:t> to FB reductions  ($858,454) less than budget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decline in FB as %ages</a:t>
            </a:r>
          </a:p>
          <a:p>
            <a:r>
              <a:rPr lang="en-US" dirty="0" smtClean="0"/>
              <a:t>Explain</a:t>
            </a:r>
            <a:r>
              <a:rPr lang="en-US" baseline="0" dirty="0" smtClean="0"/>
              <a:t> Transfer to CPF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%</a:t>
            </a:r>
            <a:r>
              <a:rPr lang="en-US" baseline="0" dirty="0" smtClean="0"/>
              <a:t> of Total </a:t>
            </a:r>
            <a:r>
              <a:rPr lang="en-US" baseline="0" dirty="0" err="1" smtClean="0"/>
              <a:t>Exp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</a:t>
            </a:r>
            <a:r>
              <a:rPr lang="en-US" dirty="0" smtClean="0"/>
              <a:t>-----</a:t>
            </a:r>
            <a:endParaRPr lang="en-US" dirty="0"/>
          </a:p>
          <a:p>
            <a:r>
              <a:rPr lang="en-US" dirty="0"/>
              <a:t>M&amp;O Levy/LEA	     </a:t>
            </a:r>
            <a:r>
              <a:rPr lang="en-US" dirty="0" smtClean="0"/>
              <a:t>$</a:t>
            </a:r>
          </a:p>
          <a:p>
            <a:r>
              <a:rPr lang="en-US" dirty="0" smtClean="0"/>
              <a:t>State </a:t>
            </a:r>
            <a:r>
              <a:rPr lang="en-US" dirty="0"/>
              <a:t>General	   </a:t>
            </a:r>
            <a:r>
              <a:rPr lang="en-US" dirty="0" smtClean="0"/>
              <a:t>$</a:t>
            </a:r>
          </a:p>
          <a:p>
            <a:r>
              <a:rPr lang="en-US" dirty="0" smtClean="0"/>
              <a:t>State </a:t>
            </a:r>
            <a:r>
              <a:rPr lang="en-US" dirty="0"/>
              <a:t>Special	      </a:t>
            </a:r>
            <a:r>
              <a:rPr lang="en-US" dirty="0" smtClean="0"/>
              <a:t>$</a:t>
            </a:r>
          </a:p>
          <a:p>
            <a:r>
              <a:rPr lang="en-US" dirty="0" smtClean="0"/>
              <a:t>Federal</a:t>
            </a:r>
            <a:r>
              <a:rPr lang="en-US" dirty="0"/>
              <a:t>	               </a:t>
            </a:r>
            <a:r>
              <a:rPr lang="en-US" dirty="0" smtClean="0"/>
              <a:t>$</a:t>
            </a:r>
          </a:p>
          <a:p>
            <a:r>
              <a:rPr lang="en-US" dirty="0" smtClean="0"/>
              <a:t>Other</a:t>
            </a:r>
            <a:r>
              <a:rPr lang="en-US" dirty="0"/>
              <a:t>	                  </a:t>
            </a:r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Levy + LEA   20%     18% Levy  2% LEA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----- Meeting Notes (8/27/13 13:15) -----</a:t>
            </a:r>
          </a:p>
          <a:p>
            <a:r>
              <a:rPr lang="en-US" dirty="0"/>
              <a:t>M&amp;O Levy/LEA	     $5,786,438</a:t>
            </a:r>
          </a:p>
          <a:p>
            <a:r>
              <a:rPr lang="en-US" dirty="0"/>
              <a:t>State General	   $15,986,072</a:t>
            </a:r>
          </a:p>
          <a:p>
            <a:r>
              <a:rPr lang="en-US" dirty="0"/>
              <a:t>State Special	      $4,195,976</a:t>
            </a:r>
          </a:p>
          <a:p>
            <a:r>
              <a:rPr lang="en-US" dirty="0"/>
              <a:t>Federal	               $3,069,192</a:t>
            </a:r>
          </a:p>
          <a:p>
            <a:r>
              <a:rPr lang="en-US" dirty="0"/>
              <a:t>Other	                  $799,463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Cert,</a:t>
            </a:r>
            <a:r>
              <a:rPr lang="en-US" baseline="0" dirty="0" smtClean="0"/>
              <a:t> Class Sal &amp; Ben = $____________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 Salaries</a:t>
            </a:r>
            <a:r>
              <a:rPr lang="en-US" dirty="0" smtClean="0"/>
              <a:t> 	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Salaries</a:t>
            </a:r>
            <a:r>
              <a:rPr lang="en-US" dirty="0" smtClean="0"/>
              <a:t> 	   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en-US" dirty="0" smtClean="0"/>
              <a:t> 		   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Supplies		   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Purchased Services  </a:t>
            </a:r>
            <a:r>
              <a:rPr lang="en-US" dirty="0" smtClean="0"/>
              <a:t> 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Travel</a:t>
            </a:r>
            <a:r>
              <a:rPr lang="en-US" dirty="0" smtClean="0"/>
              <a:t> 		    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 Purchases	   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30377-3297-994A-A89B-ED80BA5E6A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49290-81FC-C24D-B33C-D1B805C8A53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EA224B-FC88-B34D-ADB0-CC6250FD15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gif"/><Relationship Id="rId5" Type="http://schemas.openxmlformats.org/officeDocument/2006/relationships/oleObject" Target="../embeddings/oleObject5.bin"/><Relationship Id="rId6" Type="http://schemas.openxmlformats.org/officeDocument/2006/relationships/package" Target="../embeddings/Microsoft_Excel_Worksheet5.xlsx"/><Relationship Id="rId7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gif"/><Relationship Id="rId5" Type="http://schemas.openxmlformats.org/officeDocument/2006/relationships/oleObject" Target="../embeddings/oleObject6.bin"/><Relationship Id="rId6" Type="http://schemas.openxmlformats.org/officeDocument/2006/relationships/package" Target="../embeddings/Microsoft_Excel_Worksheet6.xlsx"/><Relationship Id="rId7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.gif"/><Relationship Id="rId5" Type="http://schemas.openxmlformats.org/officeDocument/2006/relationships/oleObject" Target="../embeddings/oleObject7.bin"/><Relationship Id="rId6" Type="http://schemas.openxmlformats.org/officeDocument/2006/relationships/package" Target="../embeddings/Microsoft_Excel_Worksheet7.xlsx"/><Relationship Id="rId7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.gif"/><Relationship Id="rId5" Type="http://schemas.openxmlformats.org/officeDocument/2006/relationships/oleObject" Target="../embeddings/oleObject8.bin"/><Relationship Id="rId6" Type="http://schemas.openxmlformats.org/officeDocument/2006/relationships/package" Target="../embeddings/Microsoft_Excel_Worksheet8.xlsx"/><Relationship Id="rId7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gif"/><Relationship Id="rId5" Type="http://schemas.openxmlformats.org/officeDocument/2006/relationships/oleObject" Target="../embeddings/oleObject9.bin"/><Relationship Id="rId6" Type="http://schemas.openxmlformats.org/officeDocument/2006/relationships/package" Target="../embeddings/Microsoft_Excel_Worksheet9.xlsx"/><Relationship Id="rId7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oleObject" Target="../embeddings/oleObject10.bin"/><Relationship Id="rId5" Type="http://schemas.openxmlformats.org/officeDocument/2006/relationships/package" Target="../embeddings/Microsoft_Excel_Worksheet10.xlsx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gif"/><Relationship Id="rId5" Type="http://schemas.openxmlformats.org/officeDocument/2006/relationships/oleObject" Target="../embeddings/oleObject11.bin"/><Relationship Id="rId6" Type="http://schemas.openxmlformats.org/officeDocument/2006/relationships/package" Target="../embeddings/Microsoft_Excel_Worksheet11.xlsx"/><Relationship Id="rId7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gif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Excel_Worksheet1.xlsx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gif"/><Relationship Id="rId5" Type="http://schemas.openxmlformats.org/officeDocument/2006/relationships/oleObject" Target="../embeddings/oleObject2.bin"/><Relationship Id="rId6" Type="http://schemas.openxmlformats.org/officeDocument/2006/relationships/package" Target="../embeddings/Microsoft_Excel_Worksheet2.xlsx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gif"/><Relationship Id="rId5" Type="http://schemas.openxmlformats.org/officeDocument/2006/relationships/oleObject" Target="../embeddings/oleObject3.bin"/><Relationship Id="rId6" Type="http://schemas.openxmlformats.org/officeDocument/2006/relationships/package" Target="../embeddings/Microsoft_Excel_Worksheet3.xlsx"/><Relationship Id="rId7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gif"/><Relationship Id="rId5" Type="http://schemas.openxmlformats.org/officeDocument/2006/relationships/oleObject" Target="../embeddings/oleObject4.bin"/><Relationship Id="rId6" Type="http://schemas.openxmlformats.org/officeDocument/2006/relationships/package" Target="../embeddings/Microsoft_Excel_Worksheet4.xlsx"/><Relationship Id="rId7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Fiscal Year End:  2016-17</a:t>
            </a:r>
            <a:endParaRPr lang="en-US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661203"/>
            <a:ext cx="4140200" cy="95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5613" y="493906"/>
            <a:ext cx="3194984" cy="132044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46164" y="890244"/>
            <a:ext cx="55289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Date:  	</a:t>
            </a:r>
            <a:r>
              <a:rPr lang="en-US" dirty="0" smtClean="0"/>
              <a:t>November 14, 2017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Prepared by: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		Larry Mayfield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Business Services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 smtClean="0"/>
              <a:t>Revenues:    General Fund 2016-17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75233"/>
              </p:ext>
            </p:extLst>
          </p:nvPr>
        </p:nvGraphicFramePr>
        <p:xfrm>
          <a:off x="609600" y="1676292"/>
          <a:ext cx="7924800" cy="477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Worksheet" r:id="rId6" imgW="7924800" imgH="5207000" progId="Excel.Sheet.12">
                  <p:embed/>
                </p:oleObj>
              </mc:Choice>
              <mc:Fallback>
                <p:oleObj name="Worksheet" r:id="rId6" imgW="7924800" imgH="5207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1676292"/>
                        <a:ext cx="7924800" cy="4776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91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 smtClean="0"/>
              <a:t>Expenditures:    General Fund 2016-17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20838"/>
              </p:ext>
            </p:extLst>
          </p:nvPr>
        </p:nvGraphicFramePr>
        <p:xfrm>
          <a:off x="2495006" y="1562360"/>
          <a:ext cx="5874294" cy="511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Worksheet" r:id="rId6" imgW="7594600" imgH="6705600" progId="Excel.Sheet.12">
                  <p:embed/>
                </p:oleObj>
              </mc:Choice>
              <mc:Fallback>
                <p:oleObj name="Worksheet" r:id="rId6" imgW="7594600" imgH="6705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5006" y="1562360"/>
                        <a:ext cx="5874294" cy="5112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1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 smtClean="0"/>
              <a:t>Expenditures:   General Fund 2016-17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1554"/>
              </p:ext>
            </p:extLst>
          </p:nvPr>
        </p:nvGraphicFramePr>
        <p:xfrm>
          <a:off x="61470" y="1743298"/>
          <a:ext cx="5743666" cy="486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Worksheet" r:id="rId6" imgW="7594600" imgH="6705600" progId="Excel.Sheet.12">
                  <p:embed/>
                </p:oleObj>
              </mc:Choice>
              <mc:Fallback>
                <p:oleObj name="Worksheet" r:id="rId6" imgW="7594600" imgH="6705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70" y="1743298"/>
                        <a:ext cx="5743666" cy="486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7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Capital Projects Fund: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436485"/>
              </p:ext>
            </p:extLst>
          </p:nvPr>
        </p:nvGraphicFramePr>
        <p:xfrm>
          <a:off x="954716" y="1895302"/>
          <a:ext cx="7075379" cy="438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Worksheet" r:id="rId6" imgW="4521200" imgH="4483100" progId="Excel.Sheet.12">
                  <p:embed/>
                </p:oleObj>
              </mc:Choice>
              <mc:Fallback>
                <p:oleObj name="Worksheet" r:id="rId6" imgW="4521200" imgH="448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4716" y="1895302"/>
                        <a:ext cx="7075379" cy="4380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0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 smtClean="0"/>
              <a:t>Debt Service Fund: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94360"/>
              </p:ext>
            </p:extLst>
          </p:nvPr>
        </p:nvGraphicFramePr>
        <p:xfrm>
          <a:off x="1361577" y="2003367"/>
          <a:ext cx="5810597" cy="412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Worksheet" r:id="rId6" imgW="4140200" imgH="3263900" progId="Excel.Sheet.12">
                  <p:embed/>
                </p:oleObj>
              </mc:Choice>
              <mc:Fallback>
                <p:oleObj name="Worksheet" r:id="rId6" imgW="4140200" imgH="3263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1577" y="2003367"/>
                        <a:ext cx="5810597" cy="412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6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 smtClean="0"/>
              <a:t>ASB Fund: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519140"/>
              </p:ext>
            </p:extLst>
          </p:nvPr>
        </p:nvGraphicFramePr>
        <p:xfrm>
          <a:off x="1088967" y="2094807"/>
          <a:ext cx="6434051" cy="398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Worksheet" r:id="rId5" imgW="4152900" imgH="3670300" progId="Excel.Sheet.12">
                  <p:embed/>
                </p:oleObj>
              </mc:Choice>
              <mc:Fallback>
                <p:oleObj name="Worksheet" r:id="rId5" imgW="4152900" imgH="367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8967" y="2094807"/>
                        <a:ext cx="6434051" cy="3981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2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Transportation Vehicle Fund: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28166"/>
              </p:ext>
            </p:extLst>
          </p:nvPr>
        </p:nvGraphicFramePr>
        <p:xfrm>
          <a:off x="1539411" y="2277687"/>
          <a:ext cx="5527964" cy="366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Worksheet" r:id="rId6" imgW="4000500" imgH="2451100" progId="Excel.Sheet.12">
                  <p:embed/>
                </p:oleObj>
              </mc:Choice>
              <mc:Fallback>
                <p:oleObj name="Worksheet" r:id="rId6" imgW="4000500" imgH="2451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9411" y="2277687"/>
                        <a:ext cx="5527964" cy="366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9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/>
              <a:t>Fiscal Year End:  </a:t>
            </a:r>
            <a:r>
              <a:rPr lang="en-US" sz="2400" dirty="0" smtClean="0"/>
              <a:t>2016-17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pic>
        <p:nvPicPr>
          <p:cNvPr id="16" name="Picture 15" descr="Questions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21" y="2282021"/>
            <a:ext cx="4400550" cy="4400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64931" y="1693081"/>
            <a:ext cx="535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Questions, Comments,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/>
              <a:t>Fiscal Year End:  </a:t>
            </a:r>
            <a:r>
              <a:rPr lang="en-US" sz="2400" dirty="0" smtClean="0"/>
              <a:t>2016-17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1940379"/>
            <a:ext cx="7610476" cy="3670767"/>
          </a:xfrm>
        </p:spPr>
        <p:txBody>
          <a:bodyPr/>
          <a:lstStyle/>
          <a:p>
            <a:r>
              <a:rPr lang="en-US" sz="2400" dirty="0" smtClean="0"/>
              <a:t>District Funds</a:t>
            </a:r>
          </a:p>
          <a:p>
            <a:pPr lvl="1"/>
            <a:r>
              <a:rPr lang="en-US" sz="2000" dirty="0" smtClean="0"/>
              <a:t>General Fund</a:t>
            </a:r>
          </a:p>
          <a:p>
            <a:pPr lvl="1"/>
            <a:r>
              <a:rPr lang="en-US" sz="2000" dirty="0" smtClean="0"/>
              <a:t>Capital Projects Fund</a:t>
            </a:r>
          </a:p>
          <a:p>
            <a:pPr lvl="1"/>
            <a:r>
              <a:rPr lang="en-US" sz="2000" dirty="0"/>
              <a:t>Debt Service </a:t>
            </a:r>
            <a:r>
              <a:rPr lang="en-US" sz="2000" dirty="0" smtClean="0"/>
              <a:t>Fund</a:t>
            </a:r>
          </a:p>
          <a:p>
            <a:pPr lvl="1"/>
            <a:r>
              <a:rPr lang="en-US" sz="2000" dirty="0" smtClean="0"/>
              <a:t>Associated Student Body (ASB) Fund</a:t>
            </a:r>
          </a:p>
          <a:p>
            <a:pPr lvl="1"/>
            <a:r>
              <a:rPr lang="en-US" sz="2000" dirty="0" smtClean="0"/>
              <a:t>Transportation Vehicle Fund</a:t>
            </a:r>
          </a:p>
          <a:p>
            <a:pPr lvl="1"/>
            <a:endParaRPr lang="en-US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7415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83" y="2473857"/>
            <a:ext cx="3415780" cy="2561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2" y="4279633"/>
            <a:ext cx="3760595" cy="166257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14424" y="1940379"/>
            <a:ext cx="7610476" cy="5593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General Fund – Key Factors that Drive Budget</a:t>
            </a:r>
            <a:endParaRPr lang="en-US" sz="2000" dirty="0" smtClean="0"/>
          </a:p>
          <a:p>
            <a:pPr marL="685800" lvl="2" indent="0">
              <a:buNone/>
            </a:pP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344233" y="3418384"/>
            <a:ext cx="268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Enrollment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136" y="5139859"/>
            <a:ext cx="275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Staffing</a:t>
            </a:r>
            <a:endParaRPr lang="en-US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/>
              <a:t>Fiscal Year End:  </a:t>
            </a:r>
            <a:r>
              <a:rPr lang="en-US" sz="2400" dirty="0" smtClean="0"/>
              <a:t>2016-17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70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/>
              <a:t>Fiscal Year End:  </a:t>
            </a:r>
            <a:r>
              <a:rPr lang="en-US" sz="2400" dirty="0" smtClean="0"/>
              <a:t>2016-17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208" y="1761716"/>
            <a:ext cx="7610476" cy="3670767"/>
          </a:xfrm>
        </p:spPr>
        <p:txBody>
          <a:bodyPr/>
          <a:lstStyle/>
          <a:p>
            <a:r>
              <a:rPr lang="en-US" sz="2400" dirty="0" smtClean="0"/>
              <a:t>Enrollment/Staffing</a:t>
            </a:r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427933"/>
              </p:ext>
            </p:extLst>
          </p:nvPr>
        </p:nvGraphicFramePr>
        <p:xfrm>
          <a:off x="653143" y="2222453"/>
          <a:ext cx="7903027" cy="399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749"/>
                <a:gridCol w="1794971"/>
                <a:gridCol w="1705222"/>
                <a:gridCol w="1879085"/>
              </a:tblGrid>
              <a:tr h="7428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2016-17</a:t>
                      </a:r>
                    </a:p>
                    <a:p>
                      <a:pPr algn="ctr"/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2016-17</a:t>
                      </a:r>
                    </a:p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 anchor="ctr" anchorCtr="1"/>
                </a:tc>
              </a:tr>
              <a:tr h="444137">
                <a:tc>
                  <a:txBody>
                    <a:bodyPr/>
                    <a:lstStyle/>
                    <a:p>
                      <a:r>
                        <a:rPr lang="en-US" dirty="0" smtClean="0"/>
                        <a:t>Grades</a:t>
                      </a:r>
                      <a:r>
                        <a:rPr lang="en-US" baseline="0" dirty="0" smtClean="0"/>
                        <a:t> K-12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3,032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3,056.38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24.38</a:t>
                      </a:r>
                      <a:endParaRPr lang="en-US" sz="1600" dirty="0"/>
                    </a:p>
                  </a:txBody>
                  <a:tcPr/>
                </a:tc>
              </a:tr>
              <a:tr h="378823">
                <a:tc>
                  <a:txBody>
                    <a:bodyPr/>
                    <a:lstStyle/>
                    <a:p>
                      <a:r>
                        <a:rPr lang="en-US" dirty="0" smtClean="0"/>
                        <a:t>Running 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93.36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8.36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418012">
                <a:tc>
                  <a:txBody>
                    <a:bodyPr/>
                    <a:lstStyle/>
                    <a:p>
                      <a:r>
                        <a:rPr lang="en-US" dirty="0" smtClean="0"/>
                        <a:t>Reengagement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3.60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(3.40)</a:t>
                      </a:r>
                      <a:endParaRPr lang="en-US" sz="1600" dirty="0"/>
                    </a:p>
                  </a:txBody>
                  <a:tcPr/>
                </a:tc>
              </a:tr>
              <a:tr h="352696">
                <a:tc>
                  <a:txBody>
                    <a:bodyPr/>
                    <a:lstStyle/>
                    <a:p>
                      <a:r>
                        <a:rPr lang="en-US" dirty="0" smtClean="0"/>
                        <a:t>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(9.00)</a:t>
                      </a:r>
                      <a:endParaRPr lang="en-US" sz="1600" dirty="0"/>
                    </a:p>
                  </a:txBody>
                  <a:tcPr/>
                </a:tc>
              </a:tr>
              <a:tr h="41801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 K-12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3,133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3,153.34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20.34</a:t>
                      </a:r>
                      <a:endParaRPr lang="en-US" sz="1600" dirty="0"/>
                    </a:p>
                  </a:txBody>
                  <a:tcPr/>
                </a:tc>
              </a:tr>
              <a:tr h="428108">
                <a:tc>
                  <a:txBody>
                    <a:bodyPr/>
                    <a:lstStyle/>
                    <a:p>
                      <a:r>
                        <a:rPr lang="en-US" dirty="0" smtClean="0"/>
                        <a:t>9-12 CTE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181.09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11.09</a:t>
                      </a:r>
                      <a:endParaRPr lang="en-US" sz="1600" dirty="0"/>
                    </a:p>
                  </a:txBody>
                  <a:tcPr/>
                </a:tc>
              </a:tr>
              <a:tr h="404948">
                <a:tc>
                  <a:txBody>
                    <a:bodyPr/>
                    <a:lstStyle/>
                    <a:p>
                      <a:r>
                        <a:rPr lang="en-US" dirty="0" smtClean="0"/>
                        <a:t>7-8 CTE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44.60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4.60</a:t>
                      </a:r>
                      <a:endParaRPr lang="en-US" sz="1600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Cert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206.273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199.738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(6.535)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4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 smtClean="0"/>
              <a:t>Fiscal Year End:  General Fund 2016-17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447368"/>
              </p:ext>
            </p:extLst>
          </p:nvPr>
        </p:nvGraphicFramePr>
        <p:xfrm>
          <a:off x="201293" y="2155371"/>
          <a:ext cx="8204200" cy="356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Worksheet" r:id="rId6" imgW="8204200" imgH="3327400" progId="Excel.Sheet.12">
                  <p:embed/>
                </p:oleObj>
              </mc:Choice>
              <mc:Fallback>
                <p:oleObj name="Worksheet" r:id="rId6" imgW="8204200" imgH="332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1293" y="2155371"/>
                        <a:ext cx="8204200" cy="3566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/>
              <a:t>Fiscal Year End:  </a:t>
            </a:r>
            <a:r>
              <a:rPr lang="en-US" sz="2400" dirty="0" smtClean="0"/>
              <a:t>General Fund 2016-17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683068"/>
              </p:ext>
            </p:extLst>
          </p:nvPr>
        </p:nvGraphicFramePr>
        <p:xfrm>
          <a:off x="469900" y="2079581"/>
          <a:ext cx="82042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Worksheet" r:id="rId6" imgW="8204200" imgH="4064000" progId="Excel.Sheet.12">
                  <p:embed/>
                </p:oleObj>
              </mc:Choice>
              <mc:Fallback>
                <p:oleObj name="Worksheet" r:id="rId6" imgW="8204200" imgH="4064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900" y="2079581"/>
                        <a:ext cx="82042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9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/>
              <a:t>Fiscal Year End:  </a:t>
            </a:r>
            <a:r>
              <a:rPr lang="en-US" sz="2400" dirty="0" smtClean="0"/>
              <a:t>General Fund 2016-17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759176"/>
              </p:ext>
            </p:extLst>
          </p:nvPr>
        </p:nvGraphicFramePr>
        <p:xfrm>
          <a:off x="1058091" y="1743298"/>
          <a:ext cx="6628518" cy="456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Worksheet" r:id="rId6" imgW="4559300" imgH="4279900" progId="Excel.Sheet.12">
                  <p:embed/>
                </p:oleObj>
              </mc:Choice>
              <mc:Fallback>
                <p:oleObj name="Worksheet" r:id="rId6" imgW="4559300" imgH="4279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8091" y="1743298"/>
                        <a:ext cx="6628518" cy="456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2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 smtClean="0"/>
              <a:t>Fund Balance Summary: General Fund 2016-17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083" y="2337296"/>
            <a:ext cx="6306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Spendable Fund Balance (Inventory &amp; Prepaid)</a:t>
            </a:r>
          </a:p>
          <a:p>
            <a:endParaRPr lang="en-US" dirty="0"/>
          </a:p>
          <a:p>
            <a:r>
              <a:rPr lang="en-US" dirty="0" smtClean="0"/>
              <a:t>Restricted for Carryover (LAP &amp; CTE)</a:t>
            </a:r>
          </a:p>
          <a:p>
            <a:endParaRPr lang="en-US" dirty="0"/>
          </a:p>
          <a:p>
            <a:r>
              <a:rPr lang="en-US" dirty="0" smtClean="0"/>
              <a:t>Assigned to Other Purposes</a:t>
            </a:r>
          </a:p>
          <a:p>
            <a:endParaRPr lang="en-US" dirty="0"/>
          </a:p>
          <a:p>
            <a:r>
              <a:rPr lang="en-US" dirty="0" smtClean="0"/>
              <a:t>Unassigned - Minimum </a:t>
            </a:r>
            <a:r>
              <a:rPr lang="en-US" dirty="0"/>
              <a:t>Fund </a:t>
            </a:r>
            <a:r>
              <a:rPr lang="en-US" dirty="0" smtClean="0"/>
              <a:t>Balance Policy </a:t>
            </a:r>
            <a:r>
              <a:rPr lang="en-US" dirty="0"/>
              <a:t>(6%)</a:t>
            </a:r>
          </a:p>
          <a:p>
            <a:endParaRPr lang="en-US" dirty="0"/>
          </a:p>
          <a:p>
            <a:r>
              <a:rPr lang="en-US" dirty="0" smtClean="0"/>
              <a:t>Unassigned Fund Balance</a:t>
            </a:r>
          </a:p>
          <a:p>
            <a:endParaRPr lang="en-US" dirty="0" smtClean="0"/>
          </a:p>
          <a:p>
            <a:r>
              <a:rPr lang="en-US" dirty="0" smtClean="0"/>
              <a:t>Total Fund Balance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3323" y="2330757"/>
            <a:ext cx="28994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 $     159,995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109,912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735,279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2,140,124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3,040,985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$ 6,186,296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91483" y="5783834"/>
            <a:ext cx="8434775" cy="138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438503"/>
          </a:xfrm>
        </p:spPr>
        <p:txBody>
          <a:bodyPr>
            <a:noAutofit/>
          </a:bodyPr>
          <a:lstStyle/>
          <a:p>
            <a:r>
              <a:rPr lang="en-US" sz="2400" dirty="0" smtClean="0"/>
              <a:t>Revenues     General Fund 2016-17</a:t>
            </a:r>
            <a:endParaRPr lang="en-US" sz="2400" dirty="0"/>
          </a:p>
        </p:txBody>
      </p:sp>
      <p:pic>
        <p:nvPicPr>
          <p:cNvPr id="4" name="Picture 3" descr="washougallogo_pr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247923"/>
            <a:ext cx="3312160" cy="76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1650" y="292313"/>
            <a:ext cx="3003486" cy="69886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2854" y="419697"/>
            <a:ext cx="552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</a:rPr>
              <a:t>Washougal School District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entury Schoolbook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415519"/>
              </p:ext>
            </p:extLst>
          </p:nvPr>
        </p:nvGraphicFramePr>
        <p:xfrm>
          <a:off x="723900" y="1676291"/>
          <a:ext cx="7696200" cy="485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Worksheet" r:id="rId6" imgW="7696200" imgH="5194300" progId="Excel.Sheet.12">
                  <p:embed/>
                </p:oleObj>
              </mc:Choice>
              <mc:Fallback>
                <p:oleObj name="Worksheet" r:id="rId6" imgW="7696200" imgH="5194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900" y="1676291"/>
                        <a:ext cx="7696200" cy="485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3138</TotalTime>
  <Words>439</Words>
  <Application>Microsoft Macintosh PowerPoint</Application>
  <PresentationFormat>On-screen Show (4:3)</PresentationFormat>
  <Paragraphs>179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Century Schoolbook</vt:lpstr>
      <vt:lpstr>Wingdings 2</vt:lpstr>
      <vt:lpstr>Perception</vt:lpstr>
      <vt:lpstr>Worksheet</vt:lpstr>
      <vt:lpstr>Fiscal Year End:  2016-17</vt:lpstr>
      <vt:lpstr>Fiscal Year End:  2016-17</vt:lpstr>
      <vt:lpstr>Fiscal Year End:  2016-17</vt:lpstr>
      <vt:lpstr>Fiscal Year End:  2016-17</vt:lpstr>
      <vt:lpstr>Fiscal Year End:  General Fund 2016-17</vt:lpstr>
      <vt:lpstr>Fiscal Year End:  General Fund 2016-17</vt:lpstr>
      <vt:lpstr>Fiscal Year End:  General Fund 2016-17</vt:lpstr>
      <vt:lpstr>Fund Balance Summary: General Fund 2016-17</vt:lpstr>
      <vt:lpstr>Revenues     General Fund 2016-17</vt:lpstr>
      <vt:lpstr>Revenues:    General Fund 2016-17</vt:lpstr>
      <vt:lpstr>Expenditures:    General Fund 2016-17</vt:lpstr>
      <vt:lpstr>Expenditures:   General Fund 2016-17</vt:lpstr>
      <vt:lpstr>Capital Projects Fund:</vt:lpstr>
      <vt:lpstr>Debt Service Fund:</vt:lpstr>
      <vt:lpstr>ASB Fund:</vt:lpstr>
      <vt:lpstr>Transportation Vehicle Fund:</vt:lpstr>
      <vt:lpstr>Fiscal Year End:  2016-17</vt:lpstr>
    </vt:vector>
  </TitlesOfParts>
  <Manager/>
  <Company>Washougal School District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2013-14 FY Budget Hearing</dc:title>
  <dc:subject/>
  <dc:creator>Brian Wallace</dc:creator>
  <cp:keywords/>
  <dc:description/>
  <cp:lastModifiedBy>Microsoft Office User</cp:lastModifiedBy>
  <cp:revision>157</cp:revision>
  <cp:lastPrinted>2017-11-15T16:14:11Z</cp:lastPrinted>
  <dcterms:created xsi:type="dcterms:W3CDTF">2013-08-26T22:02:52Z</dcterms:created>
  <dcterms:modified xsi:type="dcterms:W3CDTF">2017-12-05T19:59:24Z</dcterms:modified>
  <cp:category/>
</cp:coreProperties>
</file>